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37" r:id="rId2"/>
    <p:sldId id="256" r:id="rId3"/>
    <p:sldId id="314" r:id="rId4"/>
    <p:sldId id="300" r:id="rId5"/>
    <p:sldId id="301" r:id="rId6"/>
    <p:sldId id="302" r:id="rId7"/>
    <p:sldId id="304" r:id="rId8"/>
    <p:sldId id="324" r:id="rId9"/>
    <p:sldId id="325" r:id="rId10"/>
    <p:sldId id="326" r:id="rId11"/>
    <p:sldId id="329" r:id="rId12"/>
    <p:sldId id="328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15" r:id="rId21"/>
    <p:sldId id="309" r:id="rId22"/>
    <p:sldId id="310" r:id="rId23"/>
    <p:sldId id="311" r:id="rId24"/>
    <p:sldId id="312" r:id="rId25"/>
    <p:sldId id="313" r:id="rId26"/>
    <p:sldId id="339" r:id="rId27"/>
    <p:sldId id="338" r:id="rId28"/>
    <p:sldId id="342" r:id="rId29"/>
    <p:sldId id="340" r:id="rId30"/>
    <p:sldId id="341" r:id="rId31"/>
    <p:sldId id="282" r:id="rId3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0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BE866-C9F4-4953-AF6C-27968751A9E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D963C-6D7C-40B8-8BF6-4DEF950F7CF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85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37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9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87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993E8-A829-4F98-AFB4-7E8411A4CB6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39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BE866-C9F4-4953-AF6C-27968751A9E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461" y="3868615"/>
            <a:ext cx="6682154" cy="1688123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461" y="5556738"/>
            <a:ext cx="6682154" cy="698866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6031" y="2429982"/>
            <a:ext cx="6266232" cy="1310783"/>
          </a:xfrm>
        </p:spPr>
        <p:txBody>
          <a:bodyPr anchor="b" anchorCtr="0">
            <a:normAutofit/>
          </a:bodyPr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6031" y="3768854"/>
            <a:ext cx="6266232" cy="662474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46030" y="3740765"/>
            <a:ext cx="6266231" cy="633600"/>
          </a:xfrm>
          <a:prstGeom prst="rect">
            <a:avLst/>
          </a:prstGeom>
          <a:blipFill dpi="0" rotWithShape="1">
            <a:blip r:embed="rId8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946032" y="3001107"/>
            <a:ext cx="7719558" cy="1120025"/>
            <a:chOff x="2000251" y="2886075"/>
            <a:chExt cx="4978400" cy="722312"/>
          </a:xfrm>
        </p:grpSpPr>
        <p:sp>
          <p:nvSpPr>
            <p:cNvPr id="8" name="椭圆 7"/>
            <p:cNvSpPr/>
            <p:nvPr>
              <p:custDataLst>
                <p:tags r:id="rId1"/>
              </p:custDataLst>
            </p:nvPr>
          </p:nvSpPr>
          <p:spPr>
            <a:xfrm>
              <a:off x="6648451" y="2886075"/>
              <a:ext cx="330200" cy="3302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2"/>
              </p:custDataLst>
            </p:nvPr>
          </p:nvCxnSpPr>
          <p:spPr>
            <a:xfrm>
              <a:off x="2000251" y="3371850"/>
              <a:ext cx="4187826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6170612" y="2951162"/>
              <a:ext cx="657225" cy="657225"/>
            </a:xfrm>
            <a:prstGeom prst="ellipse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4"/>
              </p:custDataLst>
            </p:nvPr>
          </p:nvSpPr>
          <p:spPr>
            <a:xfrm>
              <a:off x="6265864" y="3046410"/>
              <a:ext cx="466725" cy="466724"/>
            </a:xfrm>
            <a:prstGeom prst="ellipse">
              <a:avLst/>
            </a:prstGeom>
            <a:noFill/>
            <a:ln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5"/>
              </p:custDataLst>
            </p:nvPr>
          </p:nvSpPr>
          <p:spPr>
            <a:xfrm>
              <a:off x="6297616" y="3078162"/>
              <a:ext cx="403225" cy="403225"/>
            </a:xfrm>
            <a:prstGeom prst="ellipse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6"/>
              </p:custDataLst>
            </p:nvPr>
          </p:nvSpPr>
          <p:spPr>
            <a:xfrm>
              <a:off x="6381750" y="3163888"/>
              <a:ext cx="233363" cy="233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675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65464"/>
            <a:ext cx="5181600" cy="491149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65464"/>
            <a:ext cx="5181600" cy="491149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9800" y="2575895"/>
            <a:ext cx="7772400" cy="1620966"/>
          </a:xfrm>
        </p:spPr>
        <p:txBody>
          <a:bodyPr>
            <a:normAutofit/>
          </a:bodyPr>
          <a:lstStyle>
            <a:lvl1pPr algn="ctr">
              <a:defRPr sz="8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3373316" y="4196861"/>
            <a:ext cx="5445369" cy="398584"/>
          </a:xfrm>
          <a:prstGeom prst="roundRect">
            <a:avLst>
              <a:gd name="adj" fmla="val 50000"/>
            </a:avLst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5000" lnSpcReduction="20000"/>
          </a:bodyPr>
          <a:lstStyle/>
          <a:p>
            <a:pPr algn="ctr"/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5251938" cy="1112838"/>
          </a:xfrm>
          <a:solidFill>
            <a:schemeClr val="accent1"/>
          </a:solidFill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22448" y="457200"/>
            <a:ext cx="5631352" cy="5969488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05350"/>
            <a:ext cx="4412149" cy="455014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26688"/>
            <a:ext cx="2743200" cy="365125"/>
          </a:xfrm>
        </p:spPr>
        <p:txBody>
          <a:bodyPr>
            <a:normAutofit/>
          </a:bodyPr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26688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26688"/>
            <a:ext cx="2743200" cy="365125"/>
          </a:xfrm>
        </p:spPr>
        <p:txBody>
          <a:bodyPr>
            <a:normAutofit/>
          </a:bodyPr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1616930"/>
            <a:ext cx="5251937" cy="47744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 fontScale="25000" lnSpcReduction="20000"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zh-CN" sz="2800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294788"/>
            <a:ext cx="10515600" cy="856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257301"/>
            <a:ext cx="10515600" cy="4919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914B9-F40B-4657-90B3-8AA5BF3599CF}" type="datetimeFigureOut">
              <a:rPr lang="zh-CN" altLang="en-US" smtClean="0"/>
              <a:t>2017/5/8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B868-0FB9-41C7-B9A5-B83F3024AC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gradFill>
            <a:gsLst>
              <a:gs pos="0">
                <a:schemeClr val="accent4">
                  <a:lumMod val="75000"/>
                </a:schemeClr>
              </a:gs>
              <a:gs pos="51000">
                <a:schemeClr val="accent3">
                  <a:lumMod val="75000"/>
                </a:schemeClr>
              </a:gs>
              <a:gs pos="100000">
                <a:schemeClr val="accent2"/>
              </a:gs>
            </a:gsLst>
            <a:lin ang="10800000" scaled="0"/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Relationship Id="rId9" Type="http://schemas.openxmlformats.org/officeDocument/2006/relationships/image" Target="../media/image8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maz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1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342993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sym typeface="+mn-ea"/>
              </a:rPr>
              <a:t>Will that be true?</a:t>
            </a:r>
            <a:endParaRPr lang="en-US" altLang="zh-CN" sz="36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055" y="1871980"/>
            <a:ext cx="5723890" cy="3114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4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803" y="3741289"/>
            <a:ext cx="2714693" cy="209201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93" y="3448325"/>
            <a:ext cx="4333340" cy="27083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30" y="944478"/>
            <a:ext cx="4626217" cy="217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416" y="541537"/>
            <a:ext cx="3766371" cy="2506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52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00" y="1890945"/>
            <a:ext cx="4606746" cy="2733336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342993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</a:rPr>
              <a:t>Human and Intelligent Robots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353" y="3406198"/>
            <a:ext cx="3617427" cy="2281178"/>
          </a:xfrm>
          <a:prstGeom prst="rect">
            <a:avLst/>
          </a:prstGeom>
        </p:spPr>
      </p:pic>
      <p:pic>
        <p:nvPicPr>
          <p:cNvPr id="1026" name="Picture 2" descr="失业 的图像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937" y="2197709"/>
            <a:ext cx="26098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76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Ruize Han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0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32" y="1774405"/>
            <a:ext cx="3177859" cy="19941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17" y="2231720"/>
            <a:ext cx="3958734" cy="25828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41" y="3768511"/>
            <a:ext cx="3626489" cy="20922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72896" y="796066"/>
            <a:ext cx="2781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</a:t>
            </a:r>
            <a:r>
              <a:rPr lang="en-US" altLang="zh-CN" sz="2800" dirty="0" smtClean="0"/>
              <a:t> </a:t>
            </a:r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the past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75092" y="796066"/>
            <a:ext cx="156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261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835" y="1584255"/>
            <a:ext cx="3619372" cy="2116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87" y="1584255"/>
            <a:ext cx="2543127" cy="16869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42" y="2922668"/>
            <a:ext cx="1931265" cy="2895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6" y="3562641"/>
            <a:ext cx="2217820" cy="1596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36" y="3852038"/>
            <a:ext cx="4321268" cy="1607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692" y="4797827"/>
            <a:ext cx="1765269" cy="132395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44612" y="796066"/>
            <a:ext cx="156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2896" y="796066"/>
            <a:ext cx="2781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</a:t>
            </a:r>
            <a:r>
              <a:rPr lang="en-US" altLang="zh-CN" sz="2800" dirty="0" smtClean="0"/>
              <a:t> </a:t>
            </a:r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the past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56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04" y="1462666"/>
            <a:ext cx="3280031" cy="1845018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462666"/>
            <a:ext cx="2460336" cy="18372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80" y="3284683"/>
            <a:ext cx="2992611" cy="15441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93" y="4828870"/>
            <a:ext cx="3286870" cy="12185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04" y="3307684"/>
            <a:ext cx="3280031" cy="22894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75726" y="676714"/>
            <a:ext cx="156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3810" y="676714"/>
            <a:ext cx="2781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</a:t>
            </a:r>
            <a:r>
              <a:rPr lang="en-US" altLang="zh-CN" sz="2800" dirty="0" smtClean="0"/>
              <a:t> </a:t>
            </a:r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the past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97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54" y="1805435"/>
            <a:ext cx="3281643" cy="22107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7" y="4292301"/>
            <a:ext cx="2155388" cy="1581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58" y="4292301"/>
            <a:ext cx="2414800" cy="15813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42" y="1895456"/>
            <a:ext cx="3191517" cy="2120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00" y="4292301"/>
            <a:ext cx="1792096" cy="14188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72" y="4292301"/>
            <a:ext cx="1887628" cy="14149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21155" y="774368"/>
            <a:ext cx="156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9488" y="774368"/>
            <a:ext cx="3053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 the future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84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90" y="1710180"/>
            <a:ext cx="2741922" cy="21277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322" y="3837911"/>
            <a:ext cx="3010050" cy="1997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322" y="1710180"/>
            <a:ext cx="3010050" cy="20408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51" y="3837911"/>
            <a:ext cx="2948022" cy="21618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73629" y="881892"/>
            <a:ext cx="214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67302" y="881892"/>
            <a:ext cx="3053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 the future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20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92" y="3912209"/>
            <a:ext cx="3764295" cy="23982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 t="-737" r="-246" b="6262"/>
          <a:stretch/>
        </p:blipFill>
        <p:spPr>
          <a:xfrm>
            <a:off x="1570616" y="3912209"/>
            <a:ext cx="3786691" cy="23861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2" y="1457637"/>
            <a:ext cx="2285215" cy="23398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" r="287" b="6223"/>
          <a:stretch/>
        </p:blipFill>
        <p:spPr>
          <a:xfrm>
            <a:off x="2751146" y="1775838"/>
            <a:ext cx="3232031" cy="2021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197" y="1457637"/>
            <a:ext cx="2533430" cy="23004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40" y="2440390"/>
            <a:ext cx="1838676" cy="131771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93575" y="617759"/>
            <a:ext cx="214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Today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5" name="文本框 13"/>
          <p:cNvSpPr txBox="1"/>
          <p:nvPr/>
        </p:nvSpPr>
        <p:spPr>
          <a:xfrm>
            <a:off x="7531053" y="615159"/>
            <a:ext cx="3053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  <a:latin typeface="+mj-lt"/>
                <a:ea typeface="+mj-ea"/>
                <a:cs typeface="+mj-cs"/>
              </a:rPr>
              <a:t>In the future</a:t>
            </a:r>
            <a:endParaRPr lang="zh-CN" altLang="en-US" sz="2800" b="1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97000">
                    <a:schemeClr val="accent2"/>
                  </a:gs>
                </a:gsLst>
                <a:lin ang="10800000" scaled="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34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625635" y="54391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 smtClean="0">
                <a:latin typeface="Bookman Old Style" panose="02050604050505020204" pitchFamily="18" charset="0"/>
              </a:rPr>
              <a:t>Chenman</a:t>
            </a:r>
            <a:r>
              <a:rPr lang="en-US" altLang="zh-CN" dirty="0" smtClean="0">
                <a:latin typeface="Bookman Old Style" panose="02050604050505020204" pitchFamily="18" charset="0"/>
              </a:rPr>
              <a:t> Song	</a:t>
            </a:r>
            <a:r>
              <a:rPr lang="zh-CN" altLang="en-US" dirty="0" smtClean="0">
                <a:latin typeface="Bookman Old Style" panose="02050604050505020204" pitchFamily="18" charset="0"/>
              </a:rPr>
              <a:t>宋沉蔓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2016216105</a:t>
            </a:r>
          </a:p>
          <a:p>
            <a:r>
              <a:rPr lang="en-US" altLang="zh-CN" dirty="0" smtClean="0">
                <a:latin typeface="Bookman Old Style" panose="02050604050505020204" pitchFamily="18" charset="0"/>
              </a:rPr>
              <a:t>Ruize </a:t>
            </a:r>
            <a:r>
              <a:rPr lang="en-US" altLang="zh-CN" dirty="0">
                <a:latin typeface="Bookman Old Style" panose="02050604050505020204" pitchFamily="18" charset="0"/>
              </a:rPr>
              <a:t>Han	</a:t>
            </a:r>
            <a:r>
              <a:rPr lang="zh-CN" altLang="en-US" dirty="0" smtClean="0">
                <a:latin typeface="Bookman Old Style" panose="02050604050505020204" pitchFamily="18" charset="0"/>
              </a:rPr>
              <a:t>韩瑞泽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2016216085</a:t>
            </a:r>
            <a:endParaRPr lang="en-US" altLang="zh-CN" dirty="0">
              <a:latin typeface="Bookman Old Style" panose="02050604050505020204" pitchFamily="18" charset="0"/>
            </a:endParaRPr>
          </a:p>
          <a:p>
            <a:r>
              <a:rPr lang="en-US" altLang="zh-CN" dirty="0" err="1" smtClean="0">
                <a:latin typeface="Bookman Old Style" panose="02050604050505020204" pitchFamily="18" charset="0"/>
              </a:rPr>
              <a:t>Dongxu</a:t>
            </a:r>
            <a:r>
              <a:rPr lang="en-US" altLang="zh-CN" dirty="0" smtClean="0">
                <a:latin typeface="Bookman Old Style" panose="02050604050505020204" pitchFamily="18" charset="0"/>
              </a:rPr>
              <a:t> </a:t>
            </a:r>
            <a:r>
              <a:rPr lang="en-US" altLang="zh-CN" dirty="0">
                <a:latin typeface="Bookman Old Style" panose="02050604050505020204" pitchFamily="18" charset="0"/>
              </a:rPr>
              <a:t>Miao	</a:t>
            </a:r>
            <a:r>
              <a:rPr lang="zh-CN" altLang="en-US" dirty="0" smtClean="0">
                <a:latin typeface="Bookman Old Style" panose="02050604050505020204" pitchFamily="18" charset="0"/>
              </a:rPr>
              <a:t>缪东旭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2016218041</a:t>
            </a:r>
            <a:endParaRPr lang="en-US" altLang="zh-CN" dirty="0">
              <a:latin typeface="Bookman Old Style" panose="02050604050505020204" pitchFamily="18" charset="0"/>
            </a:endParaRPr>
          </a:p>
          <a:p>
            <a:r>
              <a:rPr lang="en-US" altLang="zh-CN" dirty="0" smtClean="0">
                <a:latin typeface="Bookman Old Style" panose="02050604050505020204" pitchFamily="18" charset="0"/>
              </a:rPr>
              <a:t>Chen </a:t>
            </a:r>
            <a:r>
              <a:rPr lang="en-US" altLang="zh-CN" dirty="0">
                <a:latin typeface="Bookman Old Style" panose="02050604050505020204" pitchFamily="18" charset="0"/>
              </a:rPr>
              <a:t>Cui	</a:t>
            </a:r>
            <a:r>
              <a:rPr lang="zh-CN" altLang="en-US" dirty="0" smtClean="0">
                <a:latin typeface="Bookman Old Style" panose="02050604050505020204" pitchFamily="18" charset="0"/>
              </a:rPr>
              <a:t>崔晨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2016216078</a:t>
            </a:r>
            <a:endParaRPr lang="en-US" altLang="zh-CN" dirty="0">
              <a:latin typeface="Bookman Old Style" panose="020506040505050202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2807262"/>
            <a:ext cx="951598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Will artificial intelligence </a:t>
            </a:r>
            <a:r>
              <a:rPr lang="en-US" altLang="zh-CN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make </a:t>
            </a:r>
          </a:p>
          <a:p>
            <a:pPr algn="ctr"/>
            <a:r>
              <a:rPr lang="en-US" altLang="zh-CN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human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unemployed?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Dongxu Miao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611755" y="1825625"/>
            <a:ext cx="6682105" cy="1688465"/>
          </a:xfrm>
        </p:spPr>
        <p:txBody>
          <a:bodyPr anchor="b">
            <a:normAutofit/>
          </a:bodyPr>
          <a:lstStyle/>
          <a:p>
            <a:pPr fontAlgn="auto"/>
            <a:r>
              <a:rPr lang="en-US" altLang="zh-CN" strike="noStrike" noProof="1"/>
              <a:t>Every t</a:t>
            </a:r>
            <a:r>
              <a:rPr lang="en-US" altLang="zh-CN" strike="noStrike" noProof="1">
                <a:sym typeface="+mn-ea"/>
              </a:rPr>
              <a:t>echnological revolution</a:t>
            </a:r>
            <a:r>
              <a:rPr lang="en-US" altLang="zh-CN" strike="noStrike" noProof="1"/>
              <a:t> take over someing,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 strike="noStrike" noProof="1"/>
              <a:t>but bring more.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标题 1"/>
          <p:cNvSpPr>
            <a:spLocks noGrp="1"/>
          </p:cNvSpPr>
          <p:nvPr>
            <p:ph type="title" idx="4294967295"/>
          </p:nvPr>
        </p:nvSpPr>
        <p:spPr>
          <a:xfrm>
            <a:off x="452755" y="38735"/>
            <a:ext cx="7772400" cy="1620520"/>
          </a:xfrm>
        </p:spPr>
        <p:txBody>
          <a:bodyPr lIns="91440" tIns="45720" rIns="91440" bIns="45720" anchor="ctr"/>
          <a:lstStyle/>
          <a:p>
            <a:r>
              <a:rPr lang="en-US" altLang="zh-CN"/>
              <a:t>Technological revolution -- fire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596518" y="1335966"/>
            <a:ext cx="8308975" cy="4878388"/>
            <a:chOff x="1912938" y="1282700"/>
            <a:chExt cx="8308975" cy="4878388"/>
          </a:xfrm>
        </p:grpSpPr>
        <p:pic>
          <p:nvPicPr>
            <p:cNvPr id="3074" name="图片 2" descr="ancient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813" y="1282700"/>
              <a:ext cx="2447925" cy="16319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5" name="图片 4" descr="mea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938" y="4457700"/>
              <a:ext cx="2495550" cy="170338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6" name="图片 5" descr="ston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1100" y="1282700"/>
              <a:ext cx="2209800" cy="16319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7" name="图片 6" descr="iron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5675" y="4638675"/>
              <a:ext cx="5456238" cy="13430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8" name="图片 7" descr="fire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8738" y="2784475"/>
              <a:ext cx="2538412" cy="18542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69265" y="252730"/>
            <a:ext cx="7772400" cy="1620520"/>
          </a:xfrm>
        </p:spPr>
        <p:txBody>
          <a:bodyPr>
            <a:normAutofit fontScale="90000"/>
          </a:bodyPr>
          <a:lstStyle/>
          <a:p>
            <a:pPr fontAlgn="auto"/>
            <a:r>
              <a:rPr lang="en-US" altLang="zh-CN" strike="noStrike" noProof="1">
                <a:sym typeface="+mn-ea"/>
              </a:rPr>
              <a:t>Technological revolution -- </a:t>
            </a:r>
            <a:r>
              <a:rPr lang="en-US" altLang="zh-CN">
                <a:sym typeface="+mn-ea"/>
              </a:rPr>
              <a:t/>
            </a:r>
            <a:br>
              <a:rPr lang="en-US" altLang="zh-CN">
                <a:sym typeface="+mn-ea"/>
              </a:rPr>
            </a:br>
            <a:r>
              <a:rPr lang="en-US" altLang="zh-CN" strike="noStrike" noProof="1">
                <a:sym typeface="+mn-ea"/>
              </a:rPr>
              <a:t>	steam engine &amp; combustion engine</a:t>
            </a:r>
            <a:r>
              <a:rPr lang="en-US" altLang="zh-CN"/>
              <a:t/>
            </a:r>
            <a:br>
              <a:rPr lang="en-US" altLang="zh-CN"/>
            </a:br>
            <a:endParaRPr lang="zh-CN" altLang="en-US" strike="noStrike" noProof="1"/>
          </a:p>
        </p:txBody>
      </p:sp>
      <p:grpSp>
        <p:nvGrpSpPr>
          <p:cNvPr id="3" name="组合 2"/>
          <p:cNvGrpSpPr/>
          <p:nvPr/>
        </p:nvGrpSpPr>
        <p:grpSpPr>
          <a:xfrm>
            <a:off x="2169850" y="1468500"/>
            <a:ext cx="8175625" cy="5264150"/>
            <a:chOff x="838200" y="1512888"/>
            <a:chExt cx="8175625" cy="5264150"/>
          </a:xfrm>
        </p:grpSpPr>
        <p:pic>
          <p:nvPicPr>
            <p:cNvPr id="4098" name="图片 2" descr="human_driven_vehicl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2388" y="1512888"/>
              <a:ext cx="2195512" cy="15573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99" name="图片 3" descr="house_vehicl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5050" y="1512888"/>
              <a:ext cx="2501900" cy="15573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0" name="图片 4" descr="steam_engin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7250" y="3070225"/>
              <a:ext cx="1447800" cy="16002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1" name="图片 6" descr="train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670425"/>
              <a:ext cx="2816225" cy="210661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2" name="图片 7" descr="car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4425" y="4633913"/>
              <a:ext cx="2635250" cy="21431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3" name="图片 9" descr="combustion_engin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5050" y="3070225"/>
              <a:ext cx="1816100" cy="155098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4" name="图片 10" descr="plan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9675" y="4670425"/>
              <a:ext cx="2724150" cy="210661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标题 1"/>
          <p:cNvSpPr>
            <a:spLocks noGrp="1"/>
          </p:cNvSpPr>
          <p:nvPr>
            <p:ph type="title" idx="4294967295"/>
          </p:nvPr>
        </p:nvSpPr>
        <p:spPr>
          <a:xfrm>
            <a:off x="695324" y="96520"/>
            <a:ext cx="9322615" cy="1620520"/>
          </a:xfrm>
        </p:spPr>
        <p:txBody>
          <a:bodyPr lIns="91440" tIns="45720" rIns="91440" bIns="45720" anchor="ctr"/>
          <a:lstStyle/>
          <a:p>
            <a:r>
              <a:rPr lang="en-US" altLang="zh-CN" dirty="0">
                <a:sym typeface="宋体" panose="02010600030101010101" pitchFamily="2" charset="-122"/>
              </a:rPr>
              <a:t>Technological revolution -- electric power</a:t>
            </a:r>
            <a:endParaRPr lang="zh-CN" altLang="en-US" dirty="0"/>
          </a:p>
        </p:txBody>
      </p:sp>
      <p:pic>
        <p:nvPicPr>
          <p:cNvPr id="5122" name="图片 2" descr="electr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48" y="1393508"/>
            <a:ext cx="2305050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4" descr="flashligh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88" y="3648075"/>
            <a:ext cx="2519362" cy="1471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5" descr="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44" y="3648075"/>
            <a:ext cx="3072662" cy="141511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图片 6" descr="p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238" y="3648075"/>
            <a:ext cx="2086663" cy="14741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7" descr="refrigerato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619" y="3648075"/>
            <a:ext cx="1785358" cy="1471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图片 8" descr="Kore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564" y="1393508"/>
            <a:ext cx="3508375" cy="2044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标题 1"/>
          <p:cNvSpPr>
            <a:spLocks noGrp="1"/>
          </p:cNvSpPr>
          <p:nvPr>
            <p:ph type="title" idx="4294967295"/>
          </p:nvPr>
        </p:nvSpPr>
        <p:spPr>
          <a:xfrm>
            <a:off x="346075" y="63500"/>
            <a:ext cx="7772400" cy="1620520"/>
          </a:xfrm>
        </p:spPr>
        <p:txBody>
          <a:bodyPr lIns="91440" tIns="45720" rIns="91440" bIns="45720" anchor="ctr"/>
          <a:lstStyle/>
          <a:p>
            <a:r>
              <a:rPr lang="en-US" altLang="zh-CN">
                <a:sym typeface="宋体" panose="02010600030101010101" pitchFamily="2" charset="-122"/>
              </a:rPr>
              <a:t>Technological revolution -- AI</a:t>
            </a:r>
            <a:endParaRPr lang="zh-CN" altLang="en-US"/>
          </a:p>
        </p:txBody>
      </p:sp>
      <p:pic>
        <p:nvPicPr>
          <p:cNvPr id="6146" name="图片 2" descr="matri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428750"/>
            <a:ext cx="2382837" cy="1785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3" descr="LostInSpa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663" y="1428750"/>
            <a:ext cx="4173537" cy="1773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5" descr="westlif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75" y="1428750"/>
            <a:ext cx="2987675" cy="185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图片 6" descr="mar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350" y="3887788"/>
            <a:ext cx="2982913" cy="1871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图片 7" descr="MilkyWa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713" y="3887788"/>
            <a:ext cx="3313112" cy="1871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Free Debate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4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" y="2061754"/>
            <a:ext cx="2006606" cy="17378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62" y="3799585"/>
            <a:ext cx="3542797" cy="1199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" y="4999235"/>
            <a:ext cx="4126057" cy="1466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13" y="2930669"/>
            <a:ext cx="3888861" cy="2657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67" y="894935"/>
            <a:ext cx="2667000" cy="1314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65" y="894935"/>
            <a:ext cx="1926378" cy="13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320" y="744693"/>
            <a:ext cx="2898077" cy="19285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68" y="645336"/>
            <a:ext cx="2987820" cy="2016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210" y="4418157"/>
            <a:ext cx="1949196" cy="2339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47" y="4592005"/>
            <a:ext cx="1954464" cy="19544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11" y="4522148"/>
            <a:ext cx="1775879" cy="21310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60" y="4472921"/>
            <a:ext cx="1816902" cy="21802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320" y="2674276"/>
            <a:ext cx="2898077" cy="19426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68" y="2661476"/>
            <a:ext cx="2987820" cy="18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3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Chen Cui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Will </a:t>
            </a:r>
            <a:r>
              <a:rPr lang="en-US" altLang="zh-CN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 make </a:t>
            </a:r>
            <a:r>
              <a:rPr lang="en-US" altLang="zh-CN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human unemployed?</a:t>
            </a:r>
            <a:endParaRPr lang="zh-CN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9133" y="1389849"/>
            <a:ext cx="5157787" cy="823912"/>
          </a:xfrm>
        </p:spPr>
        <p:txBody>
          <a:bodyPr/>
          <a:lstStyle/>
          <a:p>
            <a:r>
              <a:rPr lang="en-US" altLang="zh-CN" sz="2500" dirty="0" smtClean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0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Yes</a:t>
            </a:r>
            <a:endParaRPr lang="zh-CN" altLang="en-US" sz="2500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0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The</a:t>
            </a:r>
            <a:r>
              <a:rPr lang="en-US" altLang="zh-CN" sz="1800" dirty="0" smtClean="0">
                <a:latin typeface="Bookman Old Style" panose="02050604050505020204" pitchFamily="18" charset="0"/>
              </a:rPr>
              <a:t>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technology of AI will be more and more mature and applied to more fields.</a:t>
            </a:r>
          </a:p>
          <a:p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For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many jobs, AI will do equal to or better than human.</a:t>
            </a:r>
          </a:p>
          <a:p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With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lots of work completed by AI, human will have more time to do </a:t>
            </a:r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something interesting and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enjoy the life.</a:t>
            </a:r>
            <a:endParaRPr lang="zh-CN" altLang="en-US" sz="1800" b="1" dirty="0">
              <a:ln w="9525">
                <a:solidFill>
                  <a:schemeClr val="bg1"/>
                </a:solidFill>
                <a:prstDash val="solid"/>
              </a:ln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8269" y="1389849"/>
            <a:ext cx="5183188" cy="823912"/>
          </a:xfrm>
        </p:spPr>
        <p:txBody>
          <a:bodyPr/>
          <a:lstStyle/>
          <a:p>
            <a:r>
              <a:rPr lang="en-US" altLang="zh-CN" sz="2500" dirty="0" smtClean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0"/>
                </a:gra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No</a:t>
            </a:r>
            <a:endParaRPr lang="zh-CN" altLang="en-US" sz="2500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chemeClr val="accent4">
                      <a:lumMod val="75000"/>
                    </a:schemeClr>
                  </a:gs>
                  <a:gs pos="51000">
                    <a:schemeClr val="accent3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0"/>
              </a:gra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The technology of AI is not always correct</a:t>
            </a:r>
            <a:r>
              <a:rPr lang="zh-CN" altLang="en-US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，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how to solve the problem caused by AI is controversial.</a:t>
            </a:r>
          </a:p>
          <a:p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In some emotional and creative works, AI cannot replace human.</a:t>
            </a:r>
          </a:p>
          <a:p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The technology of AI will create lots of new </a:t>
            </a:r>
            <a:r>
              <a:rPr lang="en-US" altLang="zh-CN" sz="1800" b="1" dirty="0" smtClean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jobs </a:t>
            </a:r>
            <a:r>
              <a:rPr lang="en-US" altLang="zh-CN" sz="1800" b="1" dirty="0">
                <a:ln w="9525">
                  <a:solidFill>
                    <a:schemeClr val="bg1"/>
                  </a:solidFill>
                  <a:prstDash val="solid"/>
                </a:ln>
                <a:latin typeface="Bookman Old Style" panose="02050604050505020204" pitchFamily="18" charset="0"/>
                <a:ea typeface="+mj-ea"/>
                <a:cs typeface="+mj-cs"/>
              </a:rPr>
              <a:t>when it actually replace some one.</a:t>
            </a:r>
            <a:endParaRPr lang="zh-CN" altLang="en-US" sz="1800" b="1" dirty="0">
              <a:ln w="9525">
                <a:solidFill>
                  <a:schemeClr val="bg1"/>
                </a:solidFill>
                <a:prstDash val="solid"/>
              </a:ln>
              <a:latin typeface="Bookman Old Style" panose="020506040505050202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096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311400" y="4630473"/>
            <a:ext cx="7772400" cy="1620966"/>
          </a:xfrm>
        </p:spPr>
        <p:txBody>
          <a:bodyPr/>
          <a:lstStyle/>
          <a:p>
            <a:r>
              <a:rPr lang="en-US" altLang="zh-CN" dirty="0" smtClean="0"/>
              <a:t>THANKS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35" y="2059243"/>
            <a:ext cx="1563084" cy="15560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19" y="516638"/>
            <a:ext cx="1549096" cy="15560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61" y="500837"/>
            <a:ext cx="1466174" cy="1571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10" y="2059242"/>
            <a:ext cx="1570189" cy="15560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9536" y="275141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 smtClean="0">
                <a:latin typeface="Bookman Old Style" panose="02050604050505020204" pitchFamily="18" charset="0"/>
              </a:rPr>
              <a:t>Chenman</a:t>
            </a:r>
            <a:r>
              <a:rPr lang="en-US" altLang="zh-CN" dirty="0" smtClean="0">
                <a:latin typeface="Bookman Old Style" panose="02050604050505020204" pitchFamily="18" charset="0"/>
              </a:rPr>
              <a:t> Song	</a:t>
            </a:r>
            <a:r>
              <a:rPr lang="zh-CN" altLang="en-US" dirty="0" smtClean="0">
                <a:latin typeface="Bookman Old Style" panose="02050604050505020204" pitchFamily="18" charset="0"/>
              </a:rPr>
              <a:t>宋沉蔓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2016216105</a:t>
            </a:r>
          </a:p>
          <a:p>
            <a:r>
              <a:rPr lang="en-US" altLang="zh-CN" dirty="0" smtClean="0">
                <a:latin typeface="Bookman Old Style" panose="02050604050505020204" pitchFamily="18" charset="0"/>
              </a:rPr>
              <a:t>Ruize </a:t>
            </a:r>
            <a:r>
              <a:rPr lang="en-US" altLang="zh-CN" dirty="0">
                <a:latin typeface="Bookman Old Style" panose="02050604050505020204" pitchFamily="18" charset="0"/>
              </a:rPr>
              <a:t>Han	</a:t>
            </a:r>
            <a:r>
              <a:rPr lang="zh-CN" altLang="en-US" dirty="0" smtClean="0">
                <a:latin typeface="Bookman Old Style" panose="02050604050505020204" pitchFamily="18" charset="0"/>
              </a:rPr>
              <a:t>韩瑞泽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2016216085</a:t>
            </a:r>
            <a:endParaRPr lang="en-US" altLang="zh-CN" dirty="0">
              <a:latin typeface="Bookman Old Style" panose="02050604050505020204" pitchFamily="18" charset="0"/>
            </a:endParaRPr>
          </a:p>
          <a:p>
            <a:r>
              <a:rPr lang="en-US" altLang="zh-CN" dirty="0" err="1" smtClean="0">
                <a:latin typeface="Bookman Old Style" panose="02050604050505020204" pitchFamily="18" charset="0"/>
              </a:rPr>
              <a:t>Dongxu</a:t>
            </a:r>
            <a:r>
              <a:rPr lang="en-US" altLang="zh-CN" dirty="0" smtClean="0">
                <a:latin typeface="Bookman Old Style" panose="02050604050505020204" pitchFamily="18" charset="0"/>
              </a:rPr>
              <a:t> </a:t>
            </a:r>
            <a:r>
              <a:rPr lang="en-US" altLang="zh-CN" dirty="0">
                <a:latin typeface="Bookman Old Style" panose="02050604050505020204" pitchFamily="18" charset="0"/>
              </a:rPr>
              <a:t>Miao	</a:t>
            </a:r>
            <a:r>
              <a:rPr lang="zh-CN" altLang="en-US" dirty="0" smtClean="0">
                <a:latin typeface="Bookman Old Style" panose="02050604050505020204" pitchFamily="18" charset="0"/>
              </a:rPr>
              <a:t>缪东旭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2016218041</a:t>
            </a:r>
            <a:endParaRPr lang="en-US" altLang="zh-CN" dirty="0">
              <a:latin typeface="Bookman Old Style" panose="02050604050505020204" pitchFamily="18" charset="0"/>
            </a:endParaRPr>
          </a:p>
          <a:p>
            <a:r>
              <a:rPr lang="en-US" altLang="zh-CN" dirty="0" smtClean="0">
                <a:latin typeface="Bookman Old Style" panose="02050604050505020204" pitchFamily="18" charset="0"/>
              </a:rPr>
              <a:t>Chen </a:t>
            </a:r>
            <a:r>
              <a:rPr lang="en-US" altLang="zh-CN" dirty="0">
                <a:latin typeface="Bookman Old Style" panose="02050604050505020204" pitchFamily="18" charset="0"/>
              </a:rPr>
              <a:t>Cui	</a:t>
            </a:r>
            <a:r>
              <a:rPr lang="zh-CN" altLang="en-US" dirty="0" smtClean="0">
                <a:latin typeface="Bookman Old Style" panose="02050604050505020204" pitchFamily="18" charset="0"/>
              </a:rPr>
              <a:t>崔晨</a:t>
            </a:r>
            <a:r>
              <a:rPr lang="en-US" altLang="zh-CN" dirty="0" smtClean="0">
                <a:latin typeface="Bookman Old Style" panose="02050604050505020204" pitchFamily="18" charset="0"/>
              </a:rPr>
              <a:t>	2016216078</a:t>
            </a:r>
            <a:endParaRPr lang="en-US" altLang="zh-CN" dirty="0">
              <a:latin typeface="Bookman Old Style" panose="020506040505050202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Will we lose our job?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41806" y="2975427"/>
            <a:ext cx="103569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Will artificial intelligence make human unemployed?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Artificial Intelligence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2" y="2229867"/>
            <a:ext cx="5050974" cy="3156859"/>
          </a:xfrm>
        </p:spPr>
      </p:pic>
      <p:sp>
        <p:nvSpPr>
          <p:cNvPr id="5" name="矩形 4"/>
          <p:cNvSpPr/>
          <p:nvPr/>
        </p:nvSpPr>
        <p:spPr>
          <a:xfrm>
            <a:off x="5568596" y="3346632"/>
            <a:ext cx="6301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answer is yes.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smtClean="0"/>
              <a:t>developments </a:t>
            </a:r>
            <a:r>
              <a:rPr lang="en-US" altLang="zh-CN" dirty="0"/>
              <a:t>of artificial intelligence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83" y="1104106"/>
            <a:ext cx="3810000" cy="2540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597" y="3875526"/>
            <a:ext cx="3820886" cy="2544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29" y="3875526"/>
            <a:ext cx="3810000" cy="2544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2156"/>
            <a:ext cx="3820886" cy="2556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41242" y="355967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Kiva intelligent warehousing system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608318" y="6382067"/>
            <a:ext cx="38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Siri</a:t>
            </a:r>
            <a:r>
              <a:rPr lang="en-US" altLang="zh-CN" dirty="0" smtClean="0"/>
              <a:t> voice assistant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608896" y="3576530"/>
            <a:ext cx="38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Watson Supercomputer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710568" y="6382067"/>
            <a:ext cx="38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self-driving Google car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733540" y="2934678"/>
            <a:ext cx="6724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Are you afraid of it?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Chenman Song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46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342993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51000">
                      <a:schemeClr val="accent3">
                        <a:lumMod val="75000"/>
                      </a:schemeClr>
                    </a:gs>
                    <a:gs pos="97000">
                      <a:schemeClr val="accent2"/>
                    </a:gs>
                  </a:gsLst>
                  <a:lin ang="10800000" scaled="0"/>
                </a:gradFill>
              </a:rPr>
              <a:t>AI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85" y="3183890"/>
            <a:ext cx="3723005" cy="2568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605" y="1223645"/>
            <a:ext cx="2724150" cy="2080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185" y="3978910"/>
            <a:ext cx="3131185" cy="1773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8350" y="1055370"/>
            <a:ext cx="3303270" cy="1978025"/>
          </a:xfrm>
          <a:prstGeom prst="rect">
            <a:avLst/>
          </a:prstGeom>
        </p:spPr>
      </p:pic>
      <p:pic>
        <p:nvPicPr>
          <p:cNvPr id="47106" name="图片 3"/>
          <p:cNvPicPr>
            <a:picLocks noChangeAspect="1"/>
          </p:cNvPicPr>
          <p:nvPr/>
        </p:nvPicPr>
        <p:blipFill>
          <a:blip r:embed="rId9"/>
          <a:srcRect l="31" r="4703"/>
          <a:stretch>
            <a:fillRect/>
          </a:stretch>
        </p:blipFill>
        <p:spPr>
          <a:xfrm>
            <a:off x="4806950" y="3627120"/>
            <a:ext cx="2894330" cy="19234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48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9*i*0"/>
  <p:tag name="KSO_WM_TEMPLATE_CATEGORY" val="custom"/>
  <p:tag name="KSO_WM_TEMPLATE_INDEX" val="18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6、19、20、25、27"/>
  <p:tag name="KSO_WM_TEMPLATE_CATEGORY" val="custom"/>
  <p:tag name="KSO_WM_TEMPLATE_INDEX" val="160464"/>
  <p:tag name="KSO_WM_SLIDE_ID" val="custom160464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TAG_VERSION" val="1.0"/>
  <p:tag name="KSO_WM_SLIDE_ID" val="custom160464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a"/>
  <p:tag name="KSO_WM_UNIT_INDEX" val="1"/>
  <p:tag name="KSO_WM_UNIT_ID" val="custom160464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TAG_VERSION" val="1.0"/>
  <p:tag name="KSO_WM_SLIDE_ID" val="custom160464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a"/>
  <p:tag name="KSO_WM_UNIT_INDEX" val="1"/>
  <p:tag name="KSO_WM_UNIT_ID" val="custom160464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TAG_VERSION" val="1.0"/>
  <p:tag name="KSO_WM_SLIDE_ID" val="custom160464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TAG_VERSION" val="1.0"/>
  <p:tag name="KSO_WM_SLIDE_ID" val="custom160464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a"/>
  <p:tag name="KSO_WM_UNIT_INDEX" val="1"/>
  <p:tag name="KSO_WM_UNIT_ID" val="custom160464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46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4"/>
  <p:tag name="KSO_WM_SLIDE_ID" val="custom160464_27"/>
  <p:tag name="KSO_WM_SLIDE_INDEX" val="27"/>
  <p:tag name="KSO_WM_SLIDE_ITEM_CNT" val="1"/>
  <p:tag name="KSO_WM_SLIDE_LAYOUT" val="a"/>
  <p:tag name="KSO_WM_SLIDE_LAYOUT_CNT" val="1"/>
  <p:tag name="KSO_WM_SLIDE_TYPE" val="endPage"/>
  <p:tag name="KSO_WM_BEAUTIFY_FLAG" val="#wm#"/>
  <p:tag name="KSO_WM_TAG_VERSION" val="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4"/>
  <p:tag name="KSO_WM_UNIT_TYPE" val="a"/>
  <p:tag name="KSO_WM_UNIT_INDEX" val="1"/>
  <p:tag name="KSO_WM_UNIT_ID" val="custom160464_27*a*1"/>
  <p:tag name="KSO_WM_UNIT_CLEAR" val="1"/>
  <p:tag name="KSO_WM_UNIT_LAYERLEVEL" val="1"/>
  <p:tag name="KSO_WM_UNIT_VALUE" val="7"/>
  <p:tag name="KSO_WM_UNIT_ISCONTENTSTITLE" val="0"/>
  <p:tag name="KSO_WM_UNIT_HIGHLIGHT" val="0"/>
  <p:tag name="KSO_WM_UNIT_COMPATIBLE" val="0"/>
  <p:tag name="KSO_WM_UNIT_PRESET_TEXT" val="THANK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0"/>
  <p:tag name="KSO_WM_TEMPLATE_CATEGORY" val="custom"/>
  <p:tag name="KSO_WM_TEMPLATE_INDEX" val="18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1"/>
  <p:tag name="KSO_WM_TEMPLATE_CATEGORY" val="custom"/>
  <p:tag name="KSO_WM_TEMPLATE_INDEX" val="18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2"/>
  <p:tag name="KSO_WM_TEMPLATE_CATEGORY" val="custom"/>
  <p:tag name="KSO_WM_TEMPLATE_INDEX" val="18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3"/>
  <p:tag name="KSO_WM_TEMPLATE_CATEGORY" val="custom"/>
  <p:tag name="KSO_WM_TEMPLATE_INDEX" val="18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4"/>
  <p:tag name="KSO_WM_TEMPLATE_CATEGORY" val="custom"/>
  <p:tag name="KSO_WM_TEMPLATE_INDEX" val="1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5_12*i*5"/>
  <p:tag name="KSO_WM_TEMPLATE_CATEGORY" val="custom"/>
  <p:tag name="KSO_WM_TEMPLATE_INDEX" val="1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85_29*i*1"/>
  <p:tag name="KSO_WM_TEMPLATE_CATEGORY" val="custom"/>
  <p:tag name="KSO_WM_TEMPLATE_INDEX" val="160185"/>
</p:tagLst>
</file>

<file path=ppt/theme/theme1.xml><?xml version="1.0" encoding="utf-8"?>
<a:theme xmlns:a="http://schemas.openxmlformats.org/drawingml/2006/main" name="A000120140530A99PPBG">
  <a:themeElements>
    <a:clrScheme name="160185.185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2CBEBB"/>
      </a:accent1>
      <a:accent2>
        <a:srgbClr val="269C6C"/>
      </a:accent2>
      <a:accent3>
        <a:srgbClr val="CFD80A"/>
      </a:accent3>
      <a:accent4>
        <a:srgbClr val="FFBE16"/>
      </a:accent4>
      <a:accent5>
        <a:srgbClr val="FF7F41"/>
      </a:accent5>
      <a:accent6>
        <a:srgbClr val="FFC000"/>
      </a:accent6>
      <a:hlink>
        <a:srgbClr val="00B0F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238</Words>
  <Application>Microsoft Office PowerPoint</Application>
  <PresentationFormat>宽屏</PresentationFormat>
  <Paragraphs>64</Paragraphs>
  <Slides>31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黑体</vt:lpstr>
      <vt:lpstr>宋体</vt:lpstr>
      <vt:lpstr>微软雅黑</vt:lpstr>
      <vt:lpstr>Arial</vt:lpstr>
      <vt:lpstr>Bookman Old Style</vt:lpstr>
      <vt:lpstr>Calibri</vt:lpstr>
      <vt:lpstr>A000120140530A99PPBG</vt:lpstr>
      <vt:lpstr>PowerPoint 演示文稿</vt:lpstr>
      <vt:lpstr>PowerPoint 演示文稿</vt:lpstr>
      <vt:lpstr>Chen Cui</vt:lpstr>
      <vt:lpstr>Will we lose our job?</vt:lpstr>
      <vt:lpstr>Artificial Intelligence</vt:lpstr>
      <vt:lpstr>The developments of artificial intelligence</vt:lpstr>
      <vt:lpstr>PowerPoint 演示文稿</vt:lpstr>
      <vt:lpstr>Chenman Song</vt:lpstr>
      <vt:lpstr>PowerPoint 演示文稿</vt:lpstr>
      <vt:lpstr>PowerPoint 演示文稿</vt:lpstr>
      <vt:lpstr>PowerPoint 演示文稿</vt:lpstr>
      <vt:lpstr>PowerPoint 演示文稿</vt:lpstr>
      <vt:lpstr>Ruize Han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Dongxu Miao</vt:lpstr>
      <vt:lpstr>Every technological revolution take over someing, but bring more.</vt:lpstr>
      <vt:lpstr>Technological revolution -- fire</vt:lpstr>
      <vt:lpstr>Technological revolution --   steam engine &amp; combustion engine </vt:lpstr>
      <vt:lpstr>Technological revolution -- electric power</vt:lpstr>
      <vt:lpstr>Technological revolution -- AI</vt:lpstr>
      <vt:lpstr>Free Debate</vt:lpstr>
      <vt:lpstr>PowerPoint 演示文稿</vt:lpstr>
      <vt:lpstr>PowerPoint 演示文稿</vt:lpstr>
      <vt:lpstr>Conclusion</vt:lpstr>
      <vt:lpstr>Will AI make human unemployed?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t430</dc:creator>
  <cp:lastModifiedBy>DH</cp:lastModifiedBy>
  <cp:revision>84</cp:revision>
  <dcterms:created xsi:type="dcterms:W3CDTF">2017-04-25T00:48:00Z</dcterms:created>
  <dcterms:modified xsi:type="dcterms:W3CDTF">2017-05-08T16:00:51Z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